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4"/>
  </p:sldMasterIdLst>
  <p:sldIdLst>
    <p:sldId id="268" r:id="rId5"/>
    <p:sldId id="274" r:id="rId6"/>
    <p:sldId id="262" r:id="rId7"/>
    <p:sldId id="270" r:id="rId8"/>
    <p:sldId id="278" r:id="rId9"/>
    <p:sldId id="279" r:id="rId10"/>
    <p:sldId id="284" r:id="rId11"/>
    <p:sldId id="283" r:id="rId12"/>
    <p:sldId id="280" r:id="rId13"/>
    <p:sldId id="281" r:id="rId14"/>
    <p:sldId id="285" r:id="rId15"/>
    <p:sldId id="282" r:id="rId16"/>
    <p:sldId id="258" r:id="rId17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F39"/>
    <a:srgbClr val="000000"/>
    <a:srgbClr val="2A5082"/>
    <a:srgbClr val="00AAE5"/>
    <a:srgbClr val="E9EAE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yhaska Castro C." userId="a9cf1ac1-67dc-4abe-b091-36974ea7d711" providerId="ADAL" clId="{54A31415-3CA1-4522-9FC4-E51F450B96AF}"/>
    <pc:docChg chg="modSld">
      <pc:chgData name="Shayhaska Castro C." userId="a9cf1ac1-67dc-4abe-b091-36974ea7d711" providerId="ADAL" clId="{54A31415-3CA1-4522-9FC4-E51F450B96AF}" dt="2023-01-31T13:44:43.467" v="0" actId="1076"/>
      <pc:docMkLst>
        <pc:docMk/>
      </pc:docMkLst>
      <pc:sldChg chg="modSp mod">
        <pc:chgData name="Shayhaska Castro C." userId="a9cf1ac1-67dc-4abe-b091-36974ea7d711" providerId="ADAL" clId="{54A31415-3CA1-4522-9FC4-E51F450B96AF}" dt="2023-01-31T13:44:43.467" v="0" actId="1076"/>
        <pc:sldMkLst>
          <pc:docMk/>
          <pc:sldMk cId="3040013226" sldId="275"/>
        </pc:sldMkLst>
        <pc:spChg chg="mod">
          <ac:chgData name="Shayhaska Castro C." userId="a9cf1ac1-67dc-4abe-b091-36974ea7d711" providerId="ADAL" clId="{54A31415-3CA1-4522-9FC4-E51F450B96AF}" dt="2023-01-31T13:44:43.467" v="0" actId="1076"/>
          <ac:spMkLst>
            <pc:docMk/>
            <pc:sldMk cId="3040013226" sldId="275"/>
            <ac:spMk id="2" creationId="{7B3586FC-9FA2-4202-9624-43C53B507446}"/>
          </ac:spMkLst>
        </pc:spChg>
        <pc:spChg chg="mod">
          <ac:chgData name="Shayhaska Castro C." userId="a9cf1ac1-67dc-4abe-b091-36974ea7d711" providerId="ADAL" clId="{54A31415-3CA1-4522-9FC4-E51F450B96AF}" dt="2023-01-31T13:44:43.467" v="0" actId="1076"/>
          <ac:spMkLst>
            <pc:docMk/>
            <pc:sldMk cId="3040013226" sldId="275"/>
            <ac:spMk id="3" creationId="{A60AA4C3-2984-480B-BFDE-19BEA8FB331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E754D28-0065-4E3B-8554-9680FCAB8705}" type="datetimeFigureOut">
              <a:rPr lang="es-CL" smtClean="0"/>
              <a:t>05-05-2024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76542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05-05-2024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9689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05-05-2024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46424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05-05-2024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65723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05-05-2024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7705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05-05-2024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63704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05-05-2024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3045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05-05-2024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66054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05-05-2024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93556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05-05-2024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3975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05-05-2024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4631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CE754D28-0065-4E3B-8554-9680FCAB8705}" type="datetimeFigureOut">
              <a:rPr lang="es-CL" smtClean="0"/>
              <a:t>05-05-2024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3523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todossomosclientes.blogspot.com/2016/10/dominas-tu-web.html" TargetMode="Externa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Patrón de fondo&#10;&#10;Descripción generada automáticamente">
            <a:extLst>
              <a:ext uri="{FF2B5EF4-FFF2-40B4-BE49-F238E27FC236}">
                <a16:creationId xmlns:a16="http://schemas.microsoft.com/office/drawing/2014/main" id="{681D16D0-3BB0-4FD4-A6F5-01E54A8406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"/>
            <a:ext cx="12192000" cy="685772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4A4F068-0F88-43FD-A0E5-83701A0BC73B}"/>
              </a:ext>
            </a:extLst>
          </p:cNvPr>
          <p:cNvSpPr txBox="1"/>
          <p:nvPr/>
        </p:nvSpPr>
        <p:spPr>
          <a:xfrm>
            <a:off x="119999" y="4024545"/>
            <a:ext cx="11126214" cy="829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4800" dirty="0">
                <a:solidFill>
                  <a:srgbClr val="282F39"/>
                </a:solidFill>
                <a:effectLst/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Evaluación final transversal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34B32D7-3F58-47D4-9ADE-ED9DFAC4F466}"/>
              </a:ext>
            </a:extLst>
          </p:cNvPr>
          <p:cNvSpPr txBox="1"/>
          <p:nvPr/>
        </p:nvSpPr>
        <p:spPr>
          <a:xfrm>
            <a:off x="234474" y="4853939"/>
            <a:ext cx="11957526" cy="12254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200" b="1" dirty="0">
                <a:effectLst/>
                <a:ea typeface="Open Sans"/>
                <a:cs typeface="Open Sans"/>
              </a:rPr>
              <a:t>Parte </a:t>
            </a:r>
            <a:r>
              <a:rPr lang="es-CL" sz="3200" b="1" dirty="0">
                <a:ea typeface="Open Sans"/>
                <a:cs typeface="Open Sans"/>
              </a:rPr>
              <a:t>II</a:t>
            </a:r>
            <a:r>
              <a:rPr lang="es-CL" sz="3200" b="1" dirty="0">
                <a:effectLst/>
                <a:ea typeface="Open Sans"/>
                <a:cs typeface="Open Sans"/>
              </a:rPr>
              <a:t> – Video </a:t>
            </a:r>
            <a:r>
              <a:rPr lang="es-CL" sz="3200" b="1" dirty="0">
                <a:ea typeface="Open Sans"/>
                <a:cs typeface="Open Sans"/>
              </a:rPr>
              <a:t>Presentación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200" b="1" dirty="0">
                <a:ea typeface="Open Sans"/>
                <a:cs typeface="Open Sans"/>
              </a:rPr>
              <a:t>Integrante: Joaquin Venegas</a:t>
            </a:r>
            <a:endParaRPr lang="es-CL" sz="3200" b="1" dirty="0">
              <a:effectLst/>
              <a:ea typeface="Open Sans"/>
              <a:cs typeface="Open Sans"/>
            </a:endParaRP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9159BB1E-C2AA-4FCE-ABA0-518D9F412A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8" y="315236"/>
            <a:ext cx="2366104" cy="5308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0692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3586FC-9FA2-4202-9624-43C53B507446}"/>
              </a:ext>
            </a:extLst>
          </p:cNvPr>
          <p:cNvSpPr txBox="1"/>
          <p:nvPr/>
        </p:nvSpPr>
        <p:spPr>
          <a:xfrm>
            <a:off x="4383635" y="2542032"/>
            <a:ext cx="7613291" cy="1284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s-CL" sz="1800" spc="-150" dirty="0">
                <a:ea typeface="Open Sans" panose="020B0606030504020204" pitchFamily="34" charset="0"/>
                <a:cs typeface="Open Sans" panose="020B0606030504020204" pitchFamily="34" charset="0"/>
              </a:rPr>
              <a:t>El manejo de las </a:t>
            </a:r>
            <a:r>
              <a:rPr lang="es-CL" sz="1800" spc="-150" dirty="0" err="1">
                <a:ea typeface="Open Sans" panose="020B0606030504020204" pitchFamily="34" charset="0"/>
                <a:cs typeface="Open Sans" panose="020B0606030504020204" pitchFamily="34" charset="0"/>
              </a:rPr>
              <a:t>APIs</a:t>
            </a:r>
            <a:r>
              <a:rPr lang="es-CL" sz="1800" spc="-150" dirty="0">
                <a:ea typeface="Open Sans" panose="020B0606030504020204" pitchFamily="34" charset="0"/>
                <a:cs typeface="Open Sans" panose="020B0606030504020204" pitchFamily="34" charset="0"/>
              </a:rPr>
              <a:t> es de suma importancia, ya que esta nos permite consumir recursos de páginas externas y utilizarlas en las nuestras como compartir aquellos recursos que veamos convenientes. </a:t>
            </a:r>
            <a:endParaRPr lang="ru-RU" sz="1800" spc="-150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0AA4C3-2984-480B-BFDE-19BEA8FB331F}"/>
              </a:ext>
            </a:extLst>
          </p:cNvPr>
          <p:cNvSpPr txBox="1"/>
          <p:nvPr/>
        </p:nvSpPr>
        <p:spPr>
          <a:xfrm>
            <a:off x="3138619" y="1170193"/>
            <a:ext cx="5088137" cy="656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Manejo de </a:t>
            </a:r>
            <a:r>
              <a:rPr lang="es-CL" sz="3600" dirty="0" err="1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APIs</a:t>
            </a:r>
            <a:r>
              <a:rPr lang="es-CL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.</a:t>
            </a:r>
            <a:endParaRPr lang="es-CL" sz="3600" dirty="0"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0142BE57-180F-41F4-8BE5-273FC0C776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E6ACB1E-E5C8-4931-A508-994D9962A588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F64DD73-FB3D-A4C9-D426-72C552ECC8AC}"/>
              </a:ext>
            </a:extLst>
          </p:cNvPr>
          <p:cNvCxnSpPr/>
          <p:nvPr/>
        </p:nvCxnSpPr>
        <p:spPr>
          <a:xfrm>
            <a:off x="4383635" y="196820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71F6B2E-3FA2-1597-34D2-6BAF58CD2A2C}"/>
              </a:ext>
            </a:extLst>
          </p:cNvPr>
          <p:cNvSpPr txBox="1"/>
          <p:nvPr/>
        </p:nvSpPr>
        <p:spPr>
          <a:xfrm>
            <a:off x="4383635" y="194502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Grupo</a:t>
            </a: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CL" sz="160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9</a:t>
            </a:r>
            <a:endParaRPr lang="es-CL" sz="1600" dirty="0">
              <a:solidFill>
                <a:srgbClr val="282F39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623365E-D56C-FA87-D6C9-F572F405EFC2}"/>
              </a:ext>
            </a:extLst>
          </p:cNvPr>
          <p:cNvSpPr txBox="1"/>
          <p:nvPr/>
        </p:nvSpPr>
        <p:spPr>
          <a:xfrm>
            <a:off x="1660852" y="194501"/>
            <a:ext cx="2923697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ea typeface="Open Sans" panose="020B0606030504020204" pitchFamily="34" charset="0"/>
                <a:cs typeface="Open Sans" panose="020B0606030504020204" pitchFamily="34" charset="0"/>
              </a:rPr>
              <a:t>Programación Web</a:t>
            </a:r>
            <a:endParaRPr lang="es-CL" sz="1600" dirty="0"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31F98F7-E5E0-6201-3980-6221AC7E5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79" y="2542032"/>
            <a:ext cx="3429595" cy="359356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17CFE34-82D9-E2B5-2891-87F76AFED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417" y="5335333"/>
            <a:ext cx="4210638" cy="7049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1648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3586FC-9FA2-4202-9624-43C53B507446}"/>
              </a:ext>
            </a:extLst>
          </p:cNvPr>
          <p:cNvSpPr txBox="1"/>
          <p:nvPr/>
        </p:nvSpPr>
        <p:spPr>
          <a:xfrm>
            <a:off x="2565963" y="2457892"/>
            <a:ext cx="7613291" cy="1284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s-CL" sz="1800" spc="-150" dirty="0">
                <a:ea typeface="Open Sans" panose="020B0606030504020204" pitchFamily="34" charset="0"/>
                <a:cs typeface="Open Sans" panose="020B0606030504020204" pitchFamily="34" charset="0"/>
              </a:rPr>
              <a:t>Al utilizar </a:t>
            </a:r>
            <a:r>
              <a:rPr lang="es-CL" sz="1800" spc="-150" dirty="0" err="1">
                <a:ea typeface="Open Sans" panose="020B0606030504020204" pitchFamily="34" charset="0"/>
                <a:cs typeface="Open Sans" panose="020B0606030504020204" pitchFamily="34" charset="0"/>
              </a:rPr>
              <a:t>APIs</a:t>
            </a:r>
            <a:r>
              <a:rPr lang="es-CL" sz="1800" spc="-150" dirty="0">
                <a:ea typeface="Open Sans" panose="020B0606030504020204" pitchFamily="34" charset="0"/>
                <a:cs typeface="Open Sans" panose="020B0606030504020204" pitchFamily="34" charset="0"/>
              </a:rPr>
              <a:t> es necesario implementar </a:t>
            </a:r>
            <a:r>
              <a:rPr lang="es-CL" sz="1800" spc="-150" dirty="0" err="1">
                <a:ea typeface="Open Sans" panose="020B0606030504020204" pitchFamily="34" charset="0"/>
                <a:cs typeface="Open Sans" panose="020B0606030504020204" pitchFamily="34" charset="0"/>
              </a:rPr>
              <a:t>serializers</a:t>
            </a:r>
            <a:r>
              <a:rPr lang="es-CL" sz="1800" spc="-150" dirty="0">
                <a:ea typeface="Open Sans" panose="020B0606030504020204" pitchFamily="34" charset="0"/>
                <a:cs typeface="Open Sans" panose="020B0606030504020204" pitchFamily="34" charset="0"/>
              </a:rPr>
              <a:t> para manejar distintos tipos de datos de la forma más conveniente, en caso del proyecto convertir los modelos en formato JSON y así facilitar el uso de la API. </a:t>
            </a:r>
            <a:endParaRPr lang="ru-RU" sz="1800" spc="-150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0AA4C3-2984-480B-BFDE-19BEA8FB331F}"/>
              </a:ext>
            </a:extLst>
          </p:cNvPr>
          <p:cNvSpPr txBox="1"/>
          <p:nvPr/>
        </p:nvSpPr>
        <p:spPr>
          <a:xfrm>
            <a:off x="3551931" y="1179096"/>
            <a:ext cx="5088137" cy="656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L" sz="3600" dirty="0" err="1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Serializers</a:t>
            </a:r>
            <a:r>
              <a:rPr lang="es-CL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.</a:t>
            </a:r>
            <a:endParaRPr lang="es-CL" sz="3600" dirty="0"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0142BE57-180F-41F4-8BE5-273FC0C776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E6ACB1E-E5C8-4931-A508-994D9962A588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F64DD73-FB3D-A4C9-D426-72C552ECC8AC}"/>
              </a:ext>
            </a:extLst>
          </p:cNvPr>
          <p:cNvCxnSpPr/>
          <p:nvPr/>
        </p:nvCxnSpPr>
        <p:spPr>
          <a:xfrm>
            <a:off x="4383635" y="196820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71F6B2E-3FA2-1597-34D2-6BAF58CD2A2C}"/>
              </a:ext>
            </a:extLst>
          </p:cNvPr>
          <p:cNvSpPr txBox="1"/>
          <p:nvPr/>
        </p:nvSpPr>
        <p:spPr>
          <a:xfrm>
            <a:off x="4383635" y="194502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Grupo</a:t>
            </a: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CL" sz="160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9</a:t>
            </a:r>
            <a:endParaRPr lang="es-CL" sz="1600" dirty="0">
              <a:solidFill>
                <a:srgbClr val="282F39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623365E-D56C-FA87-D6C9-F572F405EFC2}"/>
              </a:ext>
            </a:extLst>
          </p:cNvPr>
          <p:cNvSpPr txBox="1"/>
          <p:nvPr/>
        </p:nvSpPr>
        <p:spPr>
          <a:xfrm>
            <a:off x="1660852" y="194501"/>
            <a:ext cx="2923697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ea typeface="Open Sans" panose="020B0606030504020204" pitchFamily="34" charset="0"/>
                <a:cs typeface="Open Sans" panose="020B0606030504020204" pitchFamily="34" charset="0"/>
              </a:rPr>
              <a:t>Programación Web</a:t>
            </a:r>
            <a:endParaRPr lang="es-CL" sz="1600" dirty="0"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BA74973-DD16-1952-532A-0AD323EF5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715" y="4087208"/>
            <a:ext cx="7020905" cy="22863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5182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3586FC-9FA2-4202-9624-43C53B507446}"/>
              </a:ext>
            </a:extLst>
          </p:cNvPr>
          <p:cNvSpPr txBox="1"/>
          <p:nvPr/>
        </p:nvSpPr>
        <p:spPr>
          <a:xfrm>
            <a:off x="2009236" y="2402837"/>
            <a:ext cx="7716327" cy="1284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s-CL" sz="1800" spc="-150" dirty="0">
                <a:ea typeface="Open Sans" panose="020B0606030504020204" pitchFamily="34" charset="0"/>
                <a:cs typeface="Open Sans" panose="020B0606030504020204" pitchFamily="34" charset="0"/>
              </a:rPr>
              <a:t>Para que todo lo anterior funcione correctamente es importante declarar tanto la base de datos, las aplicaciones instaladas, manejo de ciertas características como </a:t>
            </a:r>
            <a:r>
              <a:rPr lang="es-CL" sz="1800" spc="-150" dirty="0" err="1">
                <a:ea typeface="Open Sans" panose="020B0606030504020204" pitchFamily="34" charset="0"/>
                <a:cs typeface="Open Sans" panose="020B0606030504020204" pitchFamily="34" charset="0"/>
              </a:rPr>
              <a:t>rest_framework</a:t>
            </a:r>
            <a:r>
              <a:rPr lang="es-CL" sz="1800" spc="-150" dirty="0">
                <a:ea typeface="Open Sans" panose="020B0606030504020204" pitchFamily="34" charset="0"/>
                <a:cs typeface="Open Sans" panose="020B0606030504020204" pitchFamily="34" charset="0"/>
              </a:rPr>
              <a:t> o el </a:t>
            </a:r>
            <a:r>
              <a:rPr lang="es-CL" sz="1800" spc="-150" dirty="0" err="1">
                <a:ea typeface="Open Sans" panose="020B0606030504020204" pitchFamily="34" charset="0"/>
                <a:cs typeface="Open Sans" panose="020B0606030504020204" pitchFamily="34" charset="0"/>
              </a:rPr>
              <a:t>login</a:t>
            </a:r>
            <a:r>
              <a:rPr lang="es-CL" sz="1800" spc="-150" dirty="0">
                <a:ea typeface="Open Sans" panose="020B0606030504020204" pitchFamily="34" charset="0"/>
                <a:cs typeface="Open Sans" panose="020B0606030504020204" pitchFamily="34" charset="0"/>
              </a:rPr>
              <a:t>, además del idioma y roles.</a:t>
            </a:r>
            <a:endParaRPr lang="ru-RU" sz="1800" spc="-150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0AA4C3-2984-480B-BFDE-19BEA8FB331F}"/>
              </a:ext>
            </a:extLst>
          </p:cNvPr>
          <p:cNvSpPr txBox="1"/>
          <p:nvPr/>
        </p:nvSpPr>
        <p:spPr>
          <a:xfrm>
            <a:off x="3138619" y="1170193"/>
            <a:ext cx="5088137" cy="1237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Manejo correcto de </a:t>
            </a:r>
            <a:r>
              <a:rPr lang="es-CL" sz="3600" dirty="0" err="1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Settings</a:t>
            </a:r>
            <a:r>
              <a:rPr lang="es-CL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.</a:t>
            </a:r>
            <a:endParaRPr lang="es-CL" sz="3600" dirty="0"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0142BE57-180F-41F4-8BE5-273FC0C776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E6ACB1E-E5C8-4931-A508-994D9962A588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F64DD73-FB3D-A4C9-D426-72C552ECC8AC}"/>
              </a:ext>
            </a:extLst>
          </p:cNvPr>
          <p:cNvCxnSpPr/>
          <p:nvPr/>
        </p:nvCxnSpPr>
        <p:spPr>
          <a:xfrm>
            <a:off x="4383635" y="196820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71F6B2E-3FA2-1597-34D2-6BAF58CD2A2C}"/>
              </a:ext>
            </a:extLst>
          </p:cNvPr>
          <p:cNvSpPr txBox="1"/>
          <p:nvPr/>
        </p:nvSpPr>
        <p:spPr>
          <a:xfrm>
            <a:off x="4383635" y="194502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Grupo</a:t>
            </a: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CL" sz="160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9</a:t>
            </a:r>
            <a:endParaRPr lang="es-CL" sz="1600" dirty="0">
              <a:solidFill>
                <a:srgbClr val="282F39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623365E-D56C-FA87-D6C9-F572F405EFC2}"/>
              </a:ext>
            </a:extLst>
          </p:cNvPr>
          <p:cNvSpPr txBox="1"/>
          <p:nvPr/>
        </p:nvSpPr>
        <p:spPr>
          <a:xfrm>
            <a:off x="1660852" y="194501"/>
            <a:ext cx="2923697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ea typeface="Open Sans" panose="020B0606030504020204" pitchFamily="34" charset="0"/>
                <a:cs typeface="Open Sans" panose="020B0606030504020204" pitchFamily="34" charset="0"/>
              </a:rPr>
              <a:t>Programación Web</a:t>
            </a:r>
            <a:endParaRPr lang="es-CL" sz="1600" dirty="0"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1371E61-E458-E301-526A-A12CB8AB0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591" y="4351827"/>
            <a:ext cx="3296110" cy="208626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4617D1D-B833-1EB5-343D-754ACD3C1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301" y="3511296"/>
            <a:ext cx="3994715" cy="30090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8109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A70FFFE0-E386-4A11-8E7A-39A8F1EEA1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B5EEB16-1F99-48D9-A73D-74DE43478C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515" y="5389976"/>
            <a:ext cx="6802244" cy="789042"/>
          </a:xfrm>
          <a:prstGeom prst="rect">
            <a:avLst/>
          </a:prstGeom>
        </p:spPr>
      </p:pic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5B1D5F45-5348-4A54-A710-461FBD708F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569" y="3568390"/>
            <a:ext cx="2366104" cy="5308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4432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54A4F068-0F88-43FD-A0E5-83701A0BC73B}"/>
              </a:ext>
            </a:extLst>
          </p:cNvPr>
          <p:cNvSpPr txBox="1"/>
          <p:nvPr/>
        </p:nvSpPr>
        <p:spPr>
          <a:xfrm>
            <a:off x="944183" y="4624001"/>
            <a:ext cx="10156435" cy="1152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5400" spc="-50" dirty="0">
                <a:effectLst/>
                <a:latin typeface="+mj-lt"/>
                <a:ea typeface="+mj-ea"/>
                <a:cs typeface="+mj-cs"/>
              </a:rPr>
              <a:t>Tienda de </a:t>
            </a:r>
            <a:r>
              <a:rPr lang="en-US" sz="5400" spc="-50" dirty="0" err="1">
                <a:effectLst/>
                <a:latin typeface="+mj-lt"/>
                <a:ea typeface="+mj-ea"/>
                <a:cs typeface="+mj-cs"/>
              </a:rPr>
              <a:t>videojuegos</a:t>
            </a:r>
            <a:r>
              <a:rPr lang="en-US" sz="5400" spc="-50" dirty="0">
                <a:effectLst/>
                <a:latin typeface="+mj-lt"/>
                <a:ea typeface="+mj-ea"/>
                <a:cs typeface="+mj-cs"/>
              </a:rPr>
              <a:t>: </a:t>
            </a:r>
            <a:r>
              <a:rPr lang="en-US" sz="5400" spc="-50" dirty="0" err="1">
                <a:effectLst/>
                <a:latin typeface="+mj-lt"/>
                <a:ea typeface="+mj-ea"/>
                <a:cs typeface="+mj-cs"/>
              </a:rPr>
              <a:t>VentaDuoc</a:t>
            </a:r>
            <a:r>
              <a:rPr lang="en-US" sz="5400" spc="-50" dirty="0">
                <a:effectLst/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34B32D7-3F58-47D4-9ADE-ED9DFAC4F466}"/>
              </a:ext>
            </a:extLst>
          </p:cNvPr>
          <p:cNvSpPr txBox="1"/>
          <p:nvPr/>
        </p:nvSpPr>
        <p:spPr>
          <a:xfrm>
            <a:off x="944182" y="5831614"/>
            <a:ext cx="9747821" cy="594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</a:pPr>
            <a:r>
              <a:rPr lang="en-US" sz="1600" b="1" spc="10">
                <a:solidFill>
                  <a:schemeClr val="tx1">
                    <a:lumMod val="75000"/>
                  </a:schemeClr>
                </a:solidFill>
                <a:effectLst/>
              </a:rPr>
              <a:t>Integrantes: Joaquin Venegas</a:t>
            </a:r>
          </a:p>
        </p:txBody>
      </p:sp>
      <p:pic>
        <p:nvPicPr>
          <p:cNvPr id="10" name="Imagen 9" descr="Patrón de fondo&#10;&#10;Descripción generada automáticamente">
            <a:extLst>
              <a:ext uri="{FF2B5EF4-FFF2-40B4-BE49-F238E27FC236}">
                <a16:creationId xmlns:a16="http://schemas.microsoft.com/office/drawing/2014/main" id="{681D16D0-3BB0-4FD4-A6F5-01E54A8406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2" y="1098752"/>
            <a:ext cx="4787701" cy="2693081"/>
          </a:xfrm>
          <a:prstGeom prst="rect">
            <a:avLst/>
          </a:prstGeom>
        </p:spPr>
      </p:pic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9159BB1E-C2AA-4FCE-ABA0-518D9F412A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617" y="1906676"/>
            <a:ext cx="4787701" cy="10772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2292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3586FC-9FA2-4202-9624-43C53B507446}"/>
              </a:ext>
            </a:extLst>
          </p:cNvPr>
          <p:cNvSpPr txBox="1"/>
          <p:nvPr/>
        </p:nvSpPr>
        <p:spPr>
          <a:xfrm>
            <a:off x="507326" y="2725970"/>
            <a:ext cx="5088137" cy="1284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s-CL" sz="1800" spc="-150" dirty="0">
                <a:ea typeface="Open Sans" panose="020B0606030504020204" pitchFamily="34" charset="0"/>
                <a:cs typeface="Open Sans" panose="020B0606030504020204" pitchFamily="34" charset="0"/>
              </a:rPr>
              <a:t>El proyecto tiene como idea cumplir con los requerimientos que pueda llegar a solicitar un cliente sobre una página de venta de videojuegos.</a:t>
            </a:r>
            <a:endParaRPr lang="ru-RU" sz="1800" spc="-150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0AA4C3-2984-480B-BFDE-19BEA8FB331F}"/>
              </a:ext>
            </a:extLst>
          </p:cNvPr>
          <p:cNvSpPr txBox="1"/>
          <p:nvPr/>
        </p:nvSpPr>
        <p:spPr>
          <a:xfrm>
            <a:off x="507326" y="1548414"/>
            <a:ext cx="5088137" cy="656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Propósito del proyecto.</a:t>
            </a:r>
            <a:endParaRPr lang="es-CL" sz="3600" dirty="0"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D583A37C-3EE6-4C81-840F-0DA4AF60F5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0C8772F5-5EDF-4845-98D6-19ACEBEBEA31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B5C8BBE-CE22-661F-0196-350BD0769125}"/>
              </a:ext>
            </a:extLst>
          </p:cNvPr>
          <p:cNvCxnSpPr/>
          <p:nvPr/>
        </p:nvCxnSpPr>
        <p:spPr>
          <a:xfrm>
            <a:off x="4383635" y="196820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A699271-3968-6689-0830-AC657B53D397}"/>
              </a:ext>
            </a:extLst>
          </p:cNvPr>
          <p:cNvSpPr txBox="1"/>
          <p:nvPr/>
        </p:nvSpPr>
        <p:spPr>
          <a:xfrm>
            <a:off x="4383635" y="194502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Grupo 9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FC1AB3D-B86E-F540-238B-8847F2FAF30A}"/>
              </a:ext>
            </a:extLst>
          </p:cNvPr>
          <p:cNvSpPr txBox="1"/>
          <p:nvPr/>
        </p:nvSpPr>
        <p:spPr>
          <a:xfrm>
            <a:off x="1660852" y="194501"/>
            <a:ext cx="2923697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ea typeface="Open Sans" panose="020B0606030504020204" pitchFamily="34" charset="0"/>
                <a:cs typeface="Open Sans" panose="020B0606030504020204" pitchFamily="34" charset="0"/>
              </a:rPr>
              <a:t>Programación Web</a:t>
            </a:r>
            <a:endParaRPr lang="es-CL" sz="1600" dirty="0"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Imagen 7" descr="Un reloj digital en la pantalla&#10;&#10;Descripción generada automáticamente con confianza media">
            <a:extLst>
              <a:ext uri="{FF2B5EF4-FFF2-40B4-BE49-F238E27FC236}">
                <a16:creationId xmlns:a16="http://schemas.microsoft.com/office/drawing/2014/main" id="{AFF99E98-2473-5885-0068-C9B23AB0A3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72609" y="1026367"/>
            <a:ext cx="5225143" cy="391885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963ACB1-1BD6-40AA-372C-ACE764C82784}"/>
              </a:ext>
            </a:extLst>
          </p:cNvPr>
          <p:cNvSpPr txBox="1"/>
          <p:nvPr/>
        </p:nvSpPr>
        <p:spPr>
          <a:xfrm>
            <a:off x="8237085" y="7884367"/>
            <a:ext cx="336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900">
                <a:hlinkClick r:id="rId5" tooltip="https://todossomosclientes.blogspot.com/2016/10/dominas-tu-web.html"/>
              </a:rPr>
              <a:t>Esta foto</a:t>
            </a:r>
            <a:r>
              <a:rPr lang="es-CL" sz="900"/>
              <a:t> de Autor desconocido está bajo licencia </a:t>
            </a:r>
            <a:r>
              <a:rPr lang="es-CL" sz="900">
                <a:hlinkClick r:id="rId6" tooltip="https://creativecommons.org/licenses/by-nc-sa/3.0/"/>
              </a:rPr>
              <a:t>CC BY-SA-NC</a:t>
            </a:r>
            <a:endParaRPr lang="es-CL" sz="9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3424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3586FC-9FA2-4202-9624-43C53B507446}"/>
              </a:ext>
            </a:extLst>
          </p:cNvPr>
          <p:cNvSpPr txBox="1"/>
          <p:nvPr/>
        </p:nvSpPr>
        <p:spPr>
          <a:xfrm>
            <a:off x="507326" y="2725970"/>
            <a:ext cx="5088137" cy="1700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s-CL" sz="1800" spc="-150" dirty="0">
                <a:ea typeface="Open Sans" panose="020B0606030504020204" pitchFamily="34" charset="0"/>
                <a:cs typeface="Open Sans" panose="020B0606030504020204" pitchFamily="34" charset="0"/>
              </a:rPr>
              <a:t>Para este proyecto se implementaron diversos recursos que mejoren la experiencia del usuario, como uso personalizado de </a:t>
            </a:r>
            <a:r>
              <a:rPr lang="es-CL" sz="1800" spc="-150" dirty="0" err="1">
                <a:ea typeface="Open Sans" panose="020B0606030504020204" pitchFamily="34" charset="0"/>
                <a:cs typeface="Open Sans" panose="020B0606030504020204" pitchFamily="34" charset="0"/>
              </a:rPr>
              <a:t>css</a:t>
            </a:r>
            <a:r>
              <a:rPr lang="es-CL" sz="1800" spc="-150" dirty="0">
                <a:ea typeface="Open Sans" panose="020B0606030504020204" pitchFamily="34" charset="0"/>
                <a:cs typeface="Open Sans" panose="020B0606030504020204" pitchFamily="34" charset="0"/>
              </a:rPr>
              <a:t>, algunos complementos importados y manejo de fondo para las páginas.</a:t>
            </a:r>
            <a:endParaRPr lang="ru-RU" sz="1800" spc="-150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0AA4C3-2984-480B-BFDE-19BEA8FB331F}"/>
              </a:ext>
            </a:extLst>
          </p:cNvPr>
          <p:cNvSpPr txBox="1"/>
          <p:nvPr/>
        </p:nvSpPr>
        <p:spPr>
          <a:xfrm>
            <a:off x="507326" y="1548414"/>
            <a:ext cx="5088137" cy="656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Interfaz gráfica.</a:t>
            </a:r>
          </a:p>
        </p:txBody>
      </p:sp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0142BE57-180F-41F4-8BE5-273FC0C776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E6ACB1E-E5C8-4931-A508-994D9962A588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F64DD73-FB3D-A4C9-D426-72C552ECC8AC}"/>
              </a:ext>
            </a:extLst>
          </p:cNvPr>
          <p:cNvCxnSpPr/>
          <p:nvPr/>
        </p:nvCxnSpPr>
        <p:spPr>
          <a:xfrm>
            <a:off x="4383635" y="196820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71F6B2E-3FA2-1597-34D2-6BAF58CD2A2C}"/>
              </a:ext>
            </a:extLst>
          </p:cNvPr>
          <p:cNvSpPr txBox="1"/>
          <p:nvPr/>
        </p:nvSpPr>
        <p:spPr>
          <a:xfrm>
            <a:off x="4383635" y="194502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Grupo</a:t>
            </a: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CL" sz="160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9</a:t>
            </a:r>
            <a:endParaRPr lang="es-CL" sz="1600" dirty="0">
              <a:solidFill>
                <a:srgbClr val="282F39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623365E-D56C-FA87-D6C9-F572F405EFC2}"/>
              </a:ext>
            </a:extLst>
          </p:cNvPr>
          <p:cNvSpPr txBox="1"/>
          <p:nvPr/>
        </p:nvSpPr>
        <p:spPr>
          <a:xfrm>
            <a:off x="1660852" y="194501"/>
            <a:ext cx="2923697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ea typeface="Open Sans" panose="020B0606030504020204" pitchFamily="34" charset="0"/>
                <a:cs typeface="Open Sans" panose="020B0606030504020204" pitchFamily="34" charset="0"/>
              </a:rPr>
              <a:t>Programación Web</a:t>
            </a:r>
            <a:endParaRPr lang="es-CL" sz="1600" dirty="0"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215D50-C86A-F4F9-72B0-4725FFC16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390" y="1361388"/>
            <a:ext cx="6447153" cy="39481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3802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3586FC-9FA2-4202-9624-43C53B507446}"/>
              </a:ext>
            </a:extLst>
          </p:cNvPr>
          <p:cNvSpPr txBox="1"/>
          <p:nvPr/>
        </p:nvSpPr>
        <p:spPr>
          <a:xfrm>
            <a:off x="507326" y="2725970"/>
            <a:ext cx="5088137" cy="1700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s-CL" sz="1800" spc="-150" dirty="0">
                <a:ea typeface="Open Sans" panose="020B0606030504020204" pitchFamily="34" charset="0"/>
                <a:cs typeface="Open Sans" panose="020B0606030504020204" pitchFamily="34" charset="0"/>
              </a:rPr>
              <a:t>Al implementar el uso de la base de datos es necesario utilizar modelos para esquematizar aquellos elementos que se manipularan. Para caso del proyecto se crearon 4 modelos, Usuario, Perfil, Juegos y </a:t>
            </a:r>
            <a:r>
              <a:rPr lang="es-CL" sz="1800" spc="-150" dirty="0" err="1">
                <a:ea typeface="Open Sans" panose="020B0606030504020204" pitchFamily="34" charset="0"/>
                <a:cs typeface="Open Sans" panose="020B0606030504020204" pitchFamily="34" charset="0"/>
              </a:rPr>
              <a:t>UserProfile</a:t>
            </a:r>
            <a:r>
              <a:rPr lang="es-CL" sz="1800" spc="-150" dirty="0"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1800" spc="-150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0AA4C3-2984-480B-BFDE-19BEA8FB331F}"/>
              </a:ext>
            </a:extLst>
          </p:cNvPr>
          <p:cNvSpPr txBox="1"/>
          <p:nvPr/>
        </p:nvSpPr>
        <p:spPr>
          <a:xfrm>
            <a:off x="507326" y="1548414"/>
            <a:ext cx="5088137" cy="656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Modelos.</a:t>
            </a:r>
            <a:endParaRPr lang="es-CL" sz="3600" dirty="0"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0142BE57-180F-41F4-8BE5-273FC0C776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E6ACB1E-E5C8-4931-A508-994D9962A588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F64DD73-FB3D-A4C9-D426-72C552ECC8AC}"/>
              </a:ext>
            </a:extLst>
          </p:cNvPr>
          <p:cNvCxnSpPr/>
          <p:nvPr/>
        </p:nvCxnSpPr>
        <p:spPr>
          <a:xfrm>
            <a:off x="4383635" y="196820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71F6B2E-3FA2-1597-34D2-6BAF58CD2A2C}"/>
              </a:ext>
            </a:extLst>
          </p:cNvPr>
          <p:cNvSpPr txBox="1"/>
          <p:nvPr/>
        </p:nvSpPr>
        <p:spPr>
          <a:xfrm>
            <a:off x="4383635" y="194502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Grupo</a:t>
            </a: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CL" sz="160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9</a:t>
            </a:r>
            <a:endParaRPr lang="es-CL" sz="1600" dirty="0">
              <a:solidFill>
                <a:srgbClr val="282F39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623365E-D56C-FA87-D6C9-F572F405EFC2}"/>
              </a:ext>
            </a:extLst>
          </p:cNvPr>
          <p:cNvSpPr txBox="1"/>
          <p:nvPr/>
        </p:nvSpPr>
        <p:spPr>
          <a:xfrm>
            <a:off x="1660852" y="194501"/>
            <a:ext cx="2923697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ea typeface="Open Sans" panose="020B0606030504020204" pitchFamily="34" charset="0"/>
                <a:cs typeface="Open Sans" panose="020B0606030504020204" pitchFamily="34" charset="0"/>
              </a:rPr>
              <a:t>Programación Web</a:t>
            </a:r>
            <a:endParaRPr lang="es-CL" sz="1600" dirty="0"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12706D7-C810-251C-A292-CA63BD6D8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463" y="904573"/>
            <a:ext cx="6373328" cy="48287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2711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3586FC-9FA2-4202-9624-43C53B507446}"/>
              </a:ext>
            </a:extLst>
          </p:cNvPr>
          <p:cNvSpPr txBox="1"/>
          <p:nvPr/>
        </p:nvSpPr>
        <p:spPr>
          <a:xfrm>
            <a:off x="507326" y="2725970"/>
            <a:ext cx="5088137" cy="1284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s-CL" sz="1800" spc="-150" dirty="0">
                <a:ea typeface="Open Sans" panose="020B0606030504020204" pitchFamily="34" charset="0"/>
                <a:cs typeface="Open Sans" panose="020B0606030504020204" pitchFamily="34" charset="0"/>
              </a:rPr>
              <a:t>Infaltable las vistas para la visualización correcta de los elemento</a:t>
            </a:r>
            <a:r>
              <a:rPr lang="es-CL" spc="-150" dirty="0">
                <a:ea typeface="Open Sans" panose="020B0606030504020204" pitchFamily="34" charset="0"/>
                <a:cs typeface="Open Sans" panose="020B0606030504020204" pitchFamily="34" charset="0"/>
              </a:rPr>
              <a:t>s en nuestra página web, estas nos ayudan a aplicarle lógica a distintas acciones dentro de la interfaz.</a:t>
            </a:r>
            <a:endParaRPr lang="ru-RU" sz="1800" spc="-150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0AA4C3-2984-480B-BFDE-19BEA8FB331F}"/>
              </a:ext>
            </a:extLst>
          </p:cNvPr>
          <p:cNvSpPr txBox="1"/>
          <p:nvPr/>
        </p:nvSpPr>
        <p:spPr>
          <a:xfrm>
            <a:off x="507326" y="1548414"/>
            <a:ext cx="5088137" cy="656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Vistas.</a:t>
            </a:r>
          </a:p>
        </p:txBody>
      </p:sp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0142BE57-180F-41F4-8BE5-273FC0C776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E6ACB1E-E5C8-4931-A508-994D9962A588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F64DD73-FB3D-A4C9-D426-72C552ECC8AC}"/>
              </a:ext>
            </a:extLst>
          </p:cNvPr>
          <p:cNvCxnSpPr/>
          <p:nvPr/>
        </p:nvCxnSpPr>
        <p:spPr>
          <a:xfrm>
            <a:off x="4383635" y="196820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71F6B2E-3FA2-1597-34D2-6BAF58CD2A2C}"/>
              </a:ext>
            </a:extLst>
          </p:cNvPr>
          <p:cNvSpPr txBox="1"/>
          <p:nvPr/>
        </p:nvSpPr>
        <p:spPr>
          <a:xfrm>
            <a:off x="4383635" y="194502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Grupo</a:t>
            </a: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CL" sz="160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9</a:t>
            </a:r>
            <a:endParaRPr lang="es-CL" sz="1600" dirty="0">
              <a:solidFill>
                <a:srgbClr val="282F39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623365E-D56C-FA87-D6C9-F572F405EFC2}"/>
              </a:ext>
            </a:extLst>
          </p:cNvPr>
          <p:cNvSpPr txBox="1"/>
          <p:nvPr/>
        </p:nvSpPr>
        <p:spPr>
          <a:xfrm>
            <a:off x="1660852" y="194501"/>
            <a:ext cx="2923697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ea typeface="Open Sans" panose="020B0606030504020204" pitchFamily="34" charset="0"/>
                <a:cs typeface="Open Sans" panose="020B0606030504020204" pitchFamily="34" charset="0"/>
              </a:rPr>
              <a:t>Programación Web</a:t>
            </a:r>
            <a:endParaRPr lang="es-CL" sz="1600" dirty="0"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AAE175E-F780-3002-D134-5FD5533B3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000" y="477937"/>
            <a:ext cx="5252778" cy="58338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8229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3586FC-9FA2-4202-9624-43C53B507446}"/>
              </a:ext>
            </a:extLst>
          </p:cNvPr>
          <p:cNvSpPr txBox="1"/>
          <p:nvPr/>
        </p:nvSpPr>
        <p:spPr>
          <a:xfrm>
            <a:off x="507326" y="2725970"/>
            <a:ext cx="5088137" cy="1284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s-CL" sz="1800" spc="-150" dirty="0">
                <a:ea typeface="Open Sans" panose="020B0606030504020204" pitchFamily="34" charset="0"/>
                <a:cs typeface="Open Sans" panose="020B0606030504020204" pitchFamily="34" charset="0"/>
              </a:rPr>
              <a:t>Indispensable para agregarle persistencia de datos a nuestro proyecto, esto nos permite darle formato y forma a aquello que se ingresara</a:t>
            </a:r>
            <a:r>
              <a:rPr lang="es-CL" spc="-150" dirty="0"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1800" spc="-150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0AA4C3-2984-480B-BFDE-19BEA8FB331F}"/>
              </a:ext>
            </a:extLst>
          </p:cNvPr>
          <p:cNvSpPr txBox="1"/>
          <p:nvPr/>
        </p:nvSpPr>
        <p:spPr>
          <a:xfrm>
            <a:off x="507326" y="1548414"/>
            <a:ext cx="5088137" cy="656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Formularios</a:t>
            </a:r>
            <a:r>
              <a:rPr lang="es-CL" sz="3600" dirty="0"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0142BE57-180F-41F4-8BE5-273FC0C776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E6ACB1E-E5C8-4931-A508-994D9962A588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F64DD73-FB3D-A4C9-D426-72C552ECC8AC}"/>
              </a:ext>
            </a:extLst>
          </p:cNvPr>
          <p:cNvCxnSpPr/>
          <p:nvPr/>
        </p:nvCxnSpPr>
        <p:spPr>
          <a:xfrm>
            <a:off x="4383635" y="196820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71F6B2E-3FA2-1597-34D2-6BAF58CD2A2C}"/>
              </a:ext>
            </a:extLst>
          </p:cNvPr>
          <p:cNvSpPr txBox="1"/>
          <p:nvPr/>
        </p:nvSpPr>
        <p:spPr>
          <a:xfrm>
            <a:off x="4383635" y="194502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Grupo</a:t>
            </a: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CL" sz="160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9</a:t>
            </a:r>
            <a:endParaRPr lang="es-CL" sz="1600" dirty="0">
              <a:solidFill>
                <a:srgbClr val="282F39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623365E-D56C-FA87-D6C9-F572F405EFC2}"/>
              </a:ext>
            </a:extLst>
          </p:cNvPr>
          <p:cNvSpPr txBox="1"/>
          <p:nvPr/>
        </p:nvSpPr>
        <p:spPr>
          <a:xfrm>
            <a:off x="1660852" y="194501"/>
            <a:ext cx="2923697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ea typeface="Open Sans" panose="020B0606030504020204" pitchFamily="34" charset="0"/>
                <a:cs typeface="Open Sans" panose="020B0606030504020204" pitchFamily="34" charset="0"/>
              </a:rPr>
              <a:t>Programación Web</a:t>
            </a:r>
            <a:endParaRPr lang="es-CL" sz="1600" dirty="0"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E976D70-E027-490A-41CF-AD89F7301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888" y="967033"/>
            <a:ext cx="5344271" cy="46679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7815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3586FC-9FA2-4202-9624-43C53B507446}"/>
              </a:ext>
            </a:extLst>
          </p:cNvPr>
          <p:cNvSpPr txBox="1"/>
          <p:nvPr/>
        </p:nvSpPr>
        <p:spPr>
          <a:xfrm>
            <a:off x="507326" y="2725970"/>
            <a:ext cx="5088137" cy="1700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s-CL" spc="-150" dirty="0">
                <a:ea typeface="Open Sans" panose="020B0606030504020204" pitchFamily="34" charset="0"/>
                <a:cs typeface="Open Sans" panose="020B0606030504020204" pitchFamily="34" charset="0"/>
              </a:rPr>
              <a:t>Para resguardar la seguridad de datos sensibles, páginas que no deberían de accederse sin haberse </a:t>
            </a:r>
            <a:r>
              <a:rPr lang="es-CL" spc="-150" dirty="0" err="1">
                <a:ea typeface="Open Sans" panose="020B0606030504020204" pitchFamily="34" charset="0"/>
                <a:cs typeface="Open Sans" panose="020B0606030504020204" pitchFamily="34" charset="0"/>
              </a:rPr>
              <a:t>logueado</a:t>
            </a:r>
            <a:r>
              <a:rPr lang="es-CL" spc="-150" dirty="0">
                <a:ea typeface="Open Sans" panose="020B0606030504020204" pitchFamily="34" charset="0"/>
                <a:cs typeface="Open Sans" panose="020B0606030504020204" pitchFamily="34" charset="0"/>
              </a:rPr>
              <a:t> o siendo de un rol en específico, es necesario implementar medidas de seguridad.</a:t>
            </a:r>
            <a:endParaRPr lang="ru-RU" sz="1800" spc="-150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0AA4C3-2984-480B-BFDE-19BEA8FB331F}"/>
              </a:ext>
            </a:extLst>
          </p:cNvPr>
          <p:cNvSpPr txBox="1"/>
          <p:nvPr/>
        </p:nvSpPr>
        <p:spPr>
          <a:xfrm>
            <a:off x="507326" y="1548414"/>
            <a:ext cx="5088137" cy="656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Seguridad de Vistas.</a:t>
            </a:r>
          </a:p>
        </p:txBody>
      </p:sp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0142BE57-180F-41F4-8BE5-273FC0C776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E6ACB1E-E5C8-4931-A508-994D9962A588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F64DD73-FB3D-A4C9-D426-72C552ECC8AC}"/>
              </a:ext>
            </a:extLst>
          </p:cNvPr>
          <p:cNvCxnSpPr/>
          <p:nvPr/>
        </p:nvCxnSpPr>
        <p:spPr>
          <a:xfrm>
            <a:off x="4383635" y="196820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71F6B2E-3FA2-1597-34D2-6BAF58CD2A2C}"/>
              </a:ext>
            </a:extLst>
          </p:cNvPr>
          <p:cNvSpPr txBox="1"/>
          <p:nvPr/>
        </p:nvSpPr>
        <p:spPr>
          <a:xfrm>
            <a:off x="4383635" y="194502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Grupo</a:t>
            </a: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CL" sz="160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9</a:t>
            </a:r>
            <a:endParaRPr lang="es-CL" sz="1600" dirty="0">
              <a:solidFill>
                <a:srgbClr val="282F39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623365E-D56C-FA87-D6C9-F572F405EFC2}"/>
              </a:ext>
            </a:extLst>
          </p:cNvPr>
          <p:cNvSpPr txBox="1"/>
          <p:nvPr/>
        </p:nvSpPr>
        <p:spPr>
          <a:xfrm>
            <a:off x="1660852" y="194501"/>
            <a:ext cx="2923697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ea typeface="Open Sans" panose="020B0606030504020204" pitchFamily="34" charset="0"/>
                <a:cs typeface="Open Sans" panose="020B0606030504020204" pitchFamily="34" charset="0"/>
              </a:rPr>
              <a:t>Programación Web</a:t>
            </a:r>
            <a:endParaRPr lang="es-CL" sz="1600" dirty="0"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51B7E86-243C-99F9-0842-9DFB0726A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612" y="799733"/>
            <a:ext cx="4972744" cy="52585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8384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3586FC-9FA2-4202-9624-43C53B507446}"/>
              </a:ext>
            </a:extLst>
          </p:cNvPr>
          <p:cNvSpPr txBox="1"/>
          <p:nvPr/>
        </p:nvSpPr>
        <p:spPr>
          <a:xfrm>
            <a:off x="2009236" y="2402837"/>
            <a:ext cx="7716327" cy="1284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s-CL" sz="1800" spc="-150" dirty="0">
                <a:ea typeface="Open Sans" panose="020B0606030504020204" pitchFamily="34" charset="0"/>
                <a:cs typeface="Open Sans" panose="020B0606030504020204" pitchFamily="34" charset="0"/>
              </a:rPr>
              <a:t>El método esencial en toda página web para la redirección entre las rutas de HTML, es importante su manejo correcto ya que mejora el orden y aplica sentido a las diferentes categorías de la página web</a:t>
            </a:r>
            <a:r>
              <a:rPr lang="es-CL" spc="-150" dirty="0"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ru-RU" sz="1800" spc="-150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0AA4C3-2984-480B-BFDE-19BEA8FB331F}"/>
              </a:ext>
            </a:extLst>
          </p:cNvPr>
          <p:cNvSpPr txBox="1"/>
          <p:nvPr/>
        </p:nvSpPr>
        <p:spPr>
          <a:xfrm>
            <a:off x="3138619" y="1170193"/>
            <a:ext cx="5088137" cy="656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L" sz="3600" dirty="0" err="1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Urls</a:t>
            </a:r>
            <a:r>
              <a:rPr lang="es-CL" sz="36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.</a:t>
            </a:r>
            <a:endParaRPr lang="es-CL" sz="3600" dirty="0"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0142BE57-180F-41F4-8BE5-273FC0C776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E6ACB1E-E5C8-4931-A508-994D9962A588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F64DD73-FB3D-A4C9-D426-72C552ECC8AC}"/>
              </a:ext>
            </a:extLst>
          </p:cNvPr>
          <p:cNvCxnSpPr/>
          <p:nvPr/>
        </p:nvCxnSpPr>
        <p:spPr>
          <a:xfrm>
            <a:off x="4383635" y="196820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71F6B2E-3FA2-1597-34D2-6BAF58CD2A2C}"/>
              </a:ext>
            </a:extLst>
          </p:cNvPr>
          <p:cNvSpPr txBox="1"/>
          <p:nvPr/>
        </p:nvSpPr>
        <p:spPr>
          <a:xfrm>
            <a:off x="4383635" y="194502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Grupo</a:t>
            </a: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CL" sz="160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9</a:t>
            </a:r>
            <a:endParaRPr lang="es-CL" sz="1600" dirty="0">
              <a:solidFill>
                <a:srgbClr val="282F39"/>
              </a:solidFill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623365E-D56C-FA87-D6C9-F572F405EFC2}"/>
              </a:ext>
            </a:extLst>
          </p:cNvPr>
          <p:cNvSpPr txBox="1"/>
          <p:nvPr/>
        </p:nvSpPr>
        <p:spPr>
          <a:xfrm>
            <a:off x="1660852" y="194501"/>
            <a:ext cx="2923697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ea typeface="Open Sans" panose="020B0606030504020204" pitchFamily="34" charset="0"/>
                <a:cs typeface="Open Sans" panose="020B0606030504020204" pitchFamily="34" charset="0"/>
              </a:rPr>
              <a:t>Programación Web</a:t>
            </a:r>
            <a:endParaRPr lang="es-CL" sz="1600" dirty="0">
              <a:effectLst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BE69BDD-DDC5-1A2D-F143-B2C271258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236" y="3812807"/>
            <a:ext cx="7716327" cy="28483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13168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Vista">
  <a:themeElements>
    <a:clrScheme name="Vista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sta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sta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0BFDEA41A5D8B46AA5DA2E2389CBE4E" ma:contentTypeVersion="17" ma:contentTypeDescription="Crear nuevo documento." ma:contentTypeScope="" ma:versionID="e795e02ad45650978a0fdf890fe0930d">
  <xsd:schema xmlns:xsd="http://www.w3.org/2001/XMLSchema" xmlns:xs="http://www.w3.org/2001/XMLSchema" xmlns:p="http://schemas.microsoft.com/office/2006/metadata/properties" xmlns:ns2="d0daa353-f819-43d1-badf-ce69fea8800d" xmlns:ns3="edc1eb1c-f9b5-429a-a0ce-702847a0aa2d" targetNamespace="http://schemas.microsoft.com/office/2006/metadata/properties" ma:root="true" ma:fieldsID="48ff01d9d7fae54ca8d4846686737c56" ns2:_="" ns3:_="">
    <xsd:import namespace="d0daa353-f819-43d1-badf-ce69fea8800d"/>
    <xsd:import namespace="edc1eb1c-f9b5-429a-a0ce-702847a0aa2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Fechayhora" minOccurs="0"/>
                <xsd:element ref="ns2:Fecha_x0020_de_x0020_creaci_x00f3_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daa353-f819-43d1-badf-ce69fea880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Fechayhora" ma:index="20" nillable="true" ma:displayName="Fecha y hora" ma:format="DateTime" ma:internalName="Fechayhora">
      <xsd:simpleType>
        <xsd:restriction base="dms:DateTime"/>
      </xsd:simpleType>
    </xsd:element>
    <xsd:element name="Fecha_x0020_de_x0020_creaci_x00f3_n" ma:index="21" nillable="true" ma:displayName="Fecha de creación" ma:format="DateTime" ma:internalName="Fecha_x0020_de_x0020_creaci_x00f3_n">
      <xsd:simpleType>
        <xsd:restriction base="dms:DateTime"/>
      </xsd:simpleType>
    </xsd:element>
    <xsd:element name="lcf76f155ced4ddcb4097134ff3c332f" ma:index="23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c1eb1c-f9b5-429a-a0ce-702847a0aa2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9beb23f2-04a0-4483-9f40-448d491ccbe9}" ma:internalName="TaxCatchAll" ma:showField="CatchAllData" ma:web="edc1eb1c-f9b5-429a-a0ce-702847a0aa2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echa_x0020_de_x0020_creaci_x00f3_n xmlns="d0daa353-f819-43d1-badf-ce69fea8800d">2022-03-01T20:28:41+00:00</Fecha_x0020_de_x0020_creaci_x00f3_n>
    <Fechayhora xmlns="d0daa353-f819-43d1-badf-ce69fea8800d" xsi:nil="true"/>
    <lcf76f155ced4ddcb4097134ff3c332f xmlns="d0daa353-f819-43d1-badf-ce69fea8800d">
      <Terms xmlns="http://schemas.microsoft.com/office/infopath/2007/PartnerControls"/>
    </lcf76f155ced4ddcb4097134ff3c332f>
    <TaxCatchAll xmlns="edc1eb1c-f9b5-429a-a0ce-702847a0aa2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4792BE-5AF2-49C8-9DA6-B45446623D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daa353-f819-43d1-badf-ce69fea8800d"/>
    <ds:schemaRef ds:uri="edc1eb1c-f9b5-429a-a0ce-702847a0aa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3175C4-A522-4D0C-83A0-11122602A775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http://www.w3.org/XML/1998/namespace"/>
    <ds:schemaRef ds:uri="d0daa353-f819-43d1-badf-ce69fea8800d"/>
    <ds:schemaRef ds:uri="http://schemas.microsoft.com/office/infopath/2007/PartnerControls"/>
    <ds:schemaRef ds:uri="http://schemas.openxmlformats.org/package/2006/metadata/core-properties"/>
    <ds:schemaRef ds:uri="edc1eb1c-f9b5-429a-a0ce-702847a0aa2d"/>
  </ds:schemaRefs>
</ds:datastoreItem>
</file>

<file path=customXml/itemProps3.xml><?xml version="1.0" encoding="utf-8"?>
<ds:datastoreItem xmlns:ds="http://schemas.openxmlformats.org/officeDocument/2006/customXml" ds:itemID="{79023E5D-CD71-4D77-A86E-A9A17EFDA38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Vista</Template>
  <TotalTime>703</TotalTime>
  <Words>426</Words>
  <Application>Microsoft Office PowerPoint</Application>
  <PresentationFormat>Panorámica</PresentationFormat>
  <Paragraphs>46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Century Schoolbook</vt:lpstr>
      <vt:lpstr>Open Sans</vt:lpstr>
      <vt:lpstr>Times New Roman</vt:lpstr>
      <vt:lpstr>Wingdings 2</vt:lpstr>
      <vt:lpstr>Vista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Sebastian Cifuentes T.</dc:creator>
  <cp:lastModifiedBy>JOAQUIN ANDRES VENEGAS MELO</cp:lastModifiedBy>
  <cp:revision>243</cp:revision>
  <dcterms:created xsi:type="dcterms:W3CDTF">2022-02-10T19:58:30Z</dcterms:created>
  <dcterms:modified xsi:type="dcterms:W3CDTF">2024-05-05T23:50:45Z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0x01010070BFDEA41A5D8B46AA5DA2E2389CBE4E</vt:lpwstr>
  </property>
  <property fmtid="{D5CDD505-2E9C-101B-9397-08002B2CF9AE}" pid="3" name="ArticulateGUID">
    <vt:lpwstr>E77A4E17-9BBB-4AC0-8E7A-9D56DAB41886</vt:lpwstr>
  </property>
  <property fmtid="{D5CDD505-2E9C-101B-9397-08002B2CF9AE}" pid="4" name="ArticulatePath">
    <vt:lpwstr>PRY1211_EFT_plantilla_de_presentacion_con_encargo_Parte_II_S9</vt:lpwstr>
  </property>
  <property fmtid="{D5CDD505-2E9C-101B-9397-08002B2CF9AE}" pid="5" name="MediaServiceImageTags">
    <vt:lpwstr/>
  </property>
</Properties>
</file>